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gif" ContentType="image/gif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256" r:id="rId2"/>
    <p:sldId id="418" r:id="rId3"/>
    <p:sldId id="393" r:id="rId4"/>
    <p:sldId id="420" r:id="rId5"/>
    <p:sldId id="374" r:id="rId6"/>
    <p:sldId id="368" r:id="rId7"/>
    <p:sldId id="371" r:id="rId8"/>
    <p:sldId id="367" r:id="rId9"/>
    <p:sldId id="370" r:id="rId10"/>
    <p:sldId id="366" r:id="rId11"/>
    <p:sldId id="373" r:id="rId12"/>
    <p:sldId id="375" r:id="rId13"/>
    <p:sldId id="376" r:id="rId14"/>
    <p:sldId id="426" r:id="rId15"/>
    <p:sldId id="421" r:id="rId16"/>
    <p:sldId id="422" r:id="rId17"/>
    <p:sldId id="423" r:id="rId18"/>
    <p:sldId id="424" r:id="rId19"/>
    <p:sldId id="425" r:id="rId20"/>
    <p:sldId id="430" r:id="rId21"/>
    <p:sldId id="419" r:id="rId22"/>
    <p:sldId id="372" r:id="rId23"/>
    <p:sldId id="392" r:id="rId24"/>
    <p:sldId id="395" r:id="rId25"/>
    <p:sldId id="396" r:id="rId26"/>
    <p:sldId id="399" r:id="rId27"/>
    <p:sldId id="400" r:id="rId28"/>
    <p:sldId id="397" r:id="rId29"/>
    <p:sldId id="401" r:id="rId30"/>
    <p:sldId id="391" r:id="rId31"/>
    <p:sldId id="394" r:id="rId32"/>
    <p:sldId id="402" r:id="rId33"/>
    <p:sldId id="403" r:id="rId34"/>
    <p:sldId id="404" r:id="rId35"/>
    <p:sldId id="405" r:id="rId36"/>
    <p:sldId id="406" r:id="rId37"/>
    <p:sldId id="409" r:id="rId38"/>
    <p:sldId id="410" r:id="rId39"/>
    <p:sldId id="411" r:id="rId40"/>
    <p:sldId id="412" r:id="rId41"/>
    <p:sldId id="378" r:id="rId42"/>
    <p:sldId id="379" r:id="rId43"/>
    <p:sldId id="380" r:id="rId44"/>
    <p:sldId id="427" r:id="rId45"/>
    <p:sldId id="381" r:id="rId46"/>
    <p:sldId id="382" r:id="rId47"/>
    <p:sldId id="428" r:id="rId48"/>
    <p:sldId id="383" r:id="rId49"/>
    <p:sldId id="407" r:id="rId50"/>
    <p:sldId id="408" r:id="rId51"/>
    <p:sldId id="385" r:id="rId52"/>
    <p:sldId id="386" r:id="rId53"/>
    <p:sldId id="387" r:id="rId54"/>
    <p:sldId id="415" r:id="rId55"/>
    <p:sldId id="388" r:id="rId56"/>
    <p:sldId id="429" r:id="rId57"/>
    <p:sldId id="414" r:id="rId58"/>
    <p:sldId id="413" r:id="rId59"/>
    <p:sldId id="416" r:id="rId60"/>
    <p:sldId id="417" r:id="rId61"/>
    <p:sldId id="365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876" autoAdjust="0"/>
    <p:restoredTop sz="89617" autoAdjust="0"/>
  </p:normalViewPr>
  <p:slideViewPr>
    <p:cSldViewPr>
      <p:cViewPr varScale="1">
        <p:scale>
          <a:sx n="111" d="100"/>
          <a:sy n="111" d="100"/>
        </p:scale>
        <p:origin x="-90" y="-9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1944" y="-90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25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3" r:id="rId4"/>
    <p:sldLayoutId id="2147483654" r:id="rId5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+mn-lt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2400" baseline="0">
          <a:solidFill>
            <a:schemeClr val="bg1"/>
          </a:solidFill>
          <a:latin typeface="+mn-lt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+mn-lt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+mn-lt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533400" y="1752601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200" b="0" dirty="0" smtClean="0">
                <a:solidFill>
                  <a:schemeClr val="bg1"/>
                </a:solidFill>
                <a:latin typeface="Arial Black" pitchFamily="34" charset="0"/>
              </a:rPr>
              <a:t>MapReduce Algorithm Design</a:t>
            </a:r>
            <a:endParaRPr lang="en-US" sz="3200" b="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023646"/>
            <a:ext cx="7315200" cy="338540"/>
          </a:xfrm>
          <a:prstGeom prst="rect">
            <a:avLst/>
          </a:prstGeom>
          <a:noFill/>
        </p:spPr>
        <p:txBody>
          <a:bodyPr wrap="square" lIns="91425" tIns="45713" rIns="91425" bIns="45713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Data-Intensive Information Processing Applications ― Session #3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124201" y="3733800"/>
            <a:ext cx="5638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kern="0" dirty="0" smtClean="0">
                <a:solidFill>
                  <a:schemeClr val="bg1"/>
                </a:solidFill>
                <a:latin typeface="+mn-lt"/>
              </a:rPr>
              <a:t>Jimmy Lin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+mn-lt"/>
              </a:rPr>
              <a:t>University of Maryland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endParaRPr lang="en-US" sz="1800" b="0" kern="0" dirty="0" smtClean="0">
              <a:solidFill>
                <a:schemeClr val="bg1"/>
              </a:solidFill>
              <a:latin typeface="+mn-lt"/>
            </a:endParaRP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+mn-lt"/>
              </a:rPr>
              <a:t>Tuesday, February 9, 2010</a:t>
            </a:r>
          </a:p>
        </p:txBody>
      </p:sp>
      <p:pic>
        <p:nvPicPr>
          <p:cNvPr id="6" name="Picture 5" descr="formal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3810000"/>
            <a:ext cx="914400" cy="914400"/>
          </a:xfrm>
          <a:prstGeom prst="rect">
            <a:avLst/>
          </a:prstGeom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74088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>See http://creativecommons.org/licenses/by-nc-sa/3.0/us/ for details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24600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74904"/>
            <a:ext cx="9144000" cy="6108192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Bonneville Power Administration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pic>
        <p:nvPicPr>
          <p:cNvPr id="5" name="Picture 4" descr="Barroso-stor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00" y="891867"/>
            <a:ext cx="8074800" cy="520413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6091535"/>
            <a:ext cx="53639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Funny story about sense of scale…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pic>
        <p:nvPicPr>
          <p:cNvPr id="4" name="Picture 3" descr="Barroso-storage-grap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7238334" cy="5765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 rot="5400000" flipH="1" flipV="1">
            <a:off x="1828800" y="3581400"/>
            <a:ext cx="3810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rot="5400000" flipH="1" flipV="1">
            <a:off x="3886200" y="3581400"/>
            <a:ext cx="3810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commodity machines?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390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(2009); performance figures from late 2007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Content Placeholder 6" descr="tpc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38200" y="1223962"/>
            <a:ext cx="7543800" cy="47910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communication?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Nodes need to talk to each other!</a:t>
            </a:r>
          </a:p>
          <a:p>
            <a:pPr lvl="1"/>
            <a:r>
              <a:rPr lang="en-US" dirty="0" smtClean="0"/>
              <a:t>SMP: latencies ~100 </a:t>
            </a:r>
            <a:r>
              <a:rPr lang="en-US" dirty="0" smtClean="0">
                <a:sym typeface="Symbol"/>
              </a:rPr>
              <a:t>ns</a:t>
            </a:r>
          </a:p>
          <a:p>
            <a:pPr lvl="1"/>
            <a:r>
              <a:rPr lang="en-US" dirty="0" smtClean="0"/>
              <a:t>LAN: latencies ~100 </a:t>
            </a:r>
            <a:r>
              <a:rPr lang="en-US" dirty="0" smtClean="0">
                <a:sym typeface="Symbol"/>
              </a:rPr>
              <a:t>s</a:t>
            </a:r>
          </a:p>
          <a:p>
            <a:r>
              <a:rPr lang="en-US" dirty="0" smtClean="0"/>
              <a:t>Scaling “up” vs. scaling “out”</a:t>
            </a:r>
          </a:p>
          <a:p>
            <a:pPr lvl="1"/>
            <a:r>
              <a:rPr lang="en-US" dirty="0" smtClean="0"/>
              <a:t>Smaller cluster of SMP machines vs. larger cluster of commodity machines</a:t>
            </a:r>
          </a:p>
          <a:p>
            <a:pPr lvl="1"/>
            <a:r>
              <a:rPr lang="en-US" dirty="0" smtClean="0"/>
              <a:t>E.g., 8 128-core machines vs. 128 8-core machines</a:t>
            </a:r>
          </a:p>
          <a:p>
            <a:pPr lvl="1"/>
            <a:r>
              <a:rPr lang="en-US" dirty="0" smtClean="0"/>
              <a:t>Note: no single SMP machine is big enough</a:t>
            </a:r>
          </a:p>
          <a:p>
            <a:r>
              <a:rPr lang="en-US" dirty="0" smtClean="0"/>
              <a:t>Let’s model communication overhead…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7788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analysis on this an subsequent slides from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Communication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execution </a:t>
            </a:r>
            <a:r>
              <a:rPr lang="en-US" dirty="0" smtClean="0"/>
              <a:t>cost model:</a:t>
            </a:r>
            <a:endParaRPr lang="en-US" dirty="0" smtClean="0"/>
          </a:p>
          <a:p>
            <a:pPr lvl="1"/>
            <a:r>
              <a:rPr lang="en-US" dirty="0" smtClean="0"/>
              <a:t>Total cost = cost of computation </a:t>
            </a:r>
            <a:r>
              <a:rPr lang="en-US" dirty="0" smtClean="0"/>
              <a:t>+ cost to access global data</a:t>
            </a:r>
          </a:p>
          <a:p>
            <a:pPr lvl="1"/>
            <a:r>
              <a:rPr lang="en-US" dirty="0" smtClean="0"/>
              <a:t>Fraction of local access inversely proportional to size of cluster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nodes (ignore cores for now)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Light communication: </a:t>
            </a:r>
            <a:r>
              <a:rPr lang="en-US" i="1" dirty="0" smtClean="0"/>
              <a:t>f </a:t>
            </a:r>
            <a:r>
              <a:rPr lang="en-US" dirty="0" smtClean="0"/>
              <a:t>=1</a:t>
            </a:r>
          </a:p>
          <a:p>
            <a:pPr lvl="2"/>
            <a:r>
              <a:rPr lang="en-US" dirty="0" smtClean="0"/>
              <a:t>Medium communication: </a:t>
            </a:r>
            <a:r>
              <a:rPr lang="en-US" i="1" dirty="0" smtClean="0"/>
              <a:t>f</a:t>
            </a:r>
            <a:r>
              <a:rPr lang="en-US" dirty="0" smtClean="0"/>
              <a:t> =10</a:t>
            </a:r>
          </a:p>
          <a:p>
            <a:pPr lvl="2"/>
            <a:r>
              <a:rPr lang="en-US" dirty="0" smtClean="0"/>
              <a:t>Heavy communication: </a:t>
            </a:r>
            <a:r>
              <a:rPr lang="en-US" i="1" dirty="0" smtClean="0"/>
              <a:t>f</a:t>
            </a:r>
            <a:r>
              <a:rPr lang="en-US" dirty="0" smtClean="0"/>
              <a:t> =100</a:t>
            </a:r>
          </a:p>
          <a:p>
            <a:r>
              <a:rPr lang="en-US" dirty="0" smtClean="0"/>
              <a:t>What are the costs in parallelization?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2819400"/>
            <a:ext cx="49584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</a:rPr>
              <a:t>1 ms + </a:t>
            </a:r>
            <a:r>
              <a:rPr lang="en-US" sz="2000" b="0" i="1" dirty="0" smtClean="0">
                <a:solidFill>
                  <a:schemeClr val="bg1"/>
                </a:solidFill>
              </a:rPr>
              <a:t>f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[100 ns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 </a:t>
            </a:r>
            <a:r>
              <a:rPr lang="en-US" sz="2000" b="0" i="1" dirty="0" smtClean="0">
                <a:solidFill>
                  <a:schemeClr val="bg1"/>
                </a:solidFill>
              </a:rPr>
              <a:t>n</a:t>
            </a:r>
            <a:r>
              <a:rPr lang="en-US" sz="2000" b="0" dirty="0" smtClean="0">
                <a:solidFill>
                  <a:schemeClr val="bg1"/>
                </a:solidFill>
              </a:rPr>
              <a:t> + 100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sym typeface="Symbol"/>
              </a:rPr>
              <a:t></a:t>
            </a:r>
            <a:r>
              <a:rPr lang="en-US" sz="2000" b="0" dirty="0" smtClean="0">
                <a:solidFill>
                  <a:schemeClr val="bg1"/>
                </a:solidFill>
              </a:rPr>
              <a:t>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(1 - 1/</a:t>
            </a:r>
            <a:r>
              <a:rPr lang="en-US" sz="2000" b="0" i="1" dirty="0" smtClean="0">
                <a:solidFill>
                  <a:schemeClr val="bg1"/>
                </a:solidFill>
              </a:rPr>
              <a:t>n</a:t>
            </a:r>
            <a:r>
              <a:rPr lang="en-US" sz="2000" b="0" dirty="0" smtClean="0">
                <a:solidFill>
                  <a:schemeClr val="bg1"/>
                </a:solidFill>
              </a:rPr>
              <a:t>)]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Parallelization</a:t>
            </a:r>
            <a:endParaRPr lang="en-US" dirty="0"/>
          </a:p>
        </p:txBody>
      </p:sp>
      <p:pic>
        <p:nvPicPr>
          <p:cNvPr id="4" name="Content Placeholder 3" descr="up-vs-ou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4425" y="1895475"/>
            <a:ext cx="6991350" cy="3448050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scaling “up”</a:t>
            </a:r>
            <a:endParaRPr lang="en-US" dirty="0"/>
          </a:p>
        </p:txBody>
      </p:sp>
      <p:pic>
        <p:nvPicPr>
          <p:cNvPr id="4" name="Content Placeholder 3" descr="up-vs-out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8237" y="1938337"/>
            <a:ext cx="6943725" cy="3362325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4800" y="5867400"/>
            <a:ext cx="201048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rgbClr val="FF0000"/>
                </a:solidFill>
              </a:rPr>
              <a:t>So why not?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68617"/>
            <a:ext cx="9144000" cy="612076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(Japanese rock garden)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Seeks vs.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1 TB database with 100 byte records</a:t>
            </a:r>
          </a:p>
          <a:p>
            <a:pPr lvl="1"/>
            <a:r>
              <a:rPr lang="en-US" dirty="0" smtClean="0"/>
              <a:t>We want to update 1 percent of the records</a:t>
            </a:r>
          </a:p>
          <a:p>
            <a:r>
              <a:rPr lang="en-US" dirty="0" smtClean="0"/>
              <a:t>Scenario 1: random access</a:t>
            </a:r>
          </a:p>
          <a:p>
            <a:pPr lvl="1"/>
            <a:r>
              <a:rPr lang="en-US" dirty="0" smtClean="0"/>
              <a:t>Each update takes ~30 ms (seek, read, write)</a:t>
            </a:r>
          </a:p>
          <a:p>
            <a:pPr lvl="1"/>
            <a:r>
              <a:rPr lang="en-US" dirty="0" smtClean="0"/>
              <a:t>10</a:t>
            </a:r>
            <a:r>
              <a:rPr lang="en-US" baseline="30000" dirty="0" smtClean="0"/>
              <a:t>8</a:t>
            </a:r>
            <a:r>
              <a:rPr lang="en-US" dirty="0" smtClean="0"/>
              <a:t> updates = ~35 days</a:t>
            </a:r>
          </a:p>
          <a:p>
            <a:r>
              <a:rPr lang="en-US" dirty="0" smtClean="0"/>
              <a:t>Scenario 2: rewrite all records</a:t>
            </a:r>
          </a:p>
          <a:p>
            <a:pPr lvl="1"/>
            <a:r>
              <a:rPr lang="en-US" dirty="0" smtClean="0"/>
              <a:t>Assume 100 MB/s throughput</a:t>
            </a:r>
          </a:p>
          <a:p>
            <a:pPr lvl="1"/>
            <a:r>
              <a:rPr lang="en-US" dirty="0" smtClean="0"/>
              <a:t>Time = 5.6 hours(!)</a:t>
            </a:r>
          </a:p>
          <a:p>
            <a:r>
              <a:rPr lang="en-US" dirty="0" smtClean="0"/>
              <a:t>Lesson: avoid random seeks!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142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Ted Dunning, on Hadoop mailing list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Justifying the 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Everyone Should Know*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838200" y="1559560"/>
          <a:ext cx="746760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44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L1 cache reference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</a:rPr>
                        <a:t>0.5 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Branch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mispredict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5 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L2 cache reference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7 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Mutex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 lock/unlock 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25 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Main memory reference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100 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Send 2K bytes over 1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</a:rPr>
                        <a:t>Gbps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 network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20,000 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Read 1 MB sequentially from memory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250,000 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Round trip within same datacenter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500,000 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Disk seek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10,000,000 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Read 1 MB sequentially from disk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20,000,000 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Send packet CA → Netherlands → CA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</a:rPr>
                        <a:t>150,000,000 ns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8472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* According to Jeff Dean (LADIS 2009 keynote)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r>
              <a:rPr lang="en-US" dirty="0" smtClean="0">
                <a:solidFill>
                  <a:srgbClr val="0070C0"/>
                </a:solidFill>
              </a:rPr>
              <a:t> Algorithm Design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MapReduce: Recap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must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Optionally, also: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 lvl="1">
              <a:lnSpc>
                <a:spcPct val="90000"/>
              </a:lnSpc>
            </a:pPr>
            <a:endParaRPr lang="en-US" dirty="0" smtClean="0">
              <a:cs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“Everything Else”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execution framework handles everything else…</a:t>
            </a:r>
          </a:p>
          <a:p>
            <a:pPr lvl="1"/>
            <a:r>
              <a:rPr lang="en-US" dirty="0" smtClean="0"/>
              <a:t>Scheduling: assigns workers to map and reduce tasks</a:t>
            </a:r>
          </a:p>
          <a:p>
            <a:pPr lvl="1"/>
            <a:r>
              <a:rPr lang="en-US" dirty="0" smtClean="0"/>
              <a:t>“Data distribution”: moves processes to data</a:t>
            </a:r>
          </a:p>
          <a:p>
            <a:pPr lvl="1"/>
            <a:r>
              <a:rPr lang="en-US" dirty="0" smtClean="0"/>
              <a:t>Synchronization: gathers, sorts, and shuffles intermediate data</a:t>
            </a:r>
          </a:p>
          <a:p>
            <a:pPr lvl="1"/>
            <a:r>
              <a:rPr lang="en-US" dirty="0" smtClean="0"/>
              <a:t>Errors and faults: detects worker failures and restarts</a:t>
            </a:r>
          </a:p>
          <a:p>
            <a:r>
              <a:rPr lang="en-US" dirty="0" smtClean="0"/>
              <a:t>Limited control over data and execution flow</a:t>
            </a:r>
          </a:p>
          <a:p>
            <a:pPr lvl="1"/>
            <a:r>
              <a:rPr lang="en-US" dirty="0" smtClean="0"/>
              <a:t>All algorithms must expressed in m, r, c, p</a:t>
            </a:r>
          </a:p>
          <a:p>
            <a:r>
              <a:rPr lang="en-US" dirty="0" smtClean="0"/>
              <a:t>You don’t know:</a:t>
            </a:r>
          </a:p>
          <a:p>
            <a:pPr lvl="1"/>
            <a:r>
              <a:rPr lang="en-US" dirty="0" smtClean="0"/>
              <a:t>Where </a:t>
            </a:r>
            <a:r>
              <a:rPr lang="en-US" dirty="0" err="1" smtClean="0"/>
              <a:t>mappers</a:t>
            </a:r>
            <a:r>
              <a:rPr lang="en-US" dirty="0" smtClean="0"/>
              <a:t> and reducers run</a:t>
            </a:r>
          </a:p>
          <a:p>
            <a:pPr lvl="1"/>
            <a:r>
              <a:rPr lang="en-US" dirty="0" smtClean="0"/>
              <a:t>When a mapper or reducer begins or finishes</a:t>
            </a:r>
          </a:p>
          <a:p>
            <a:pPr lvl="1"/>
            <a:r>
              <a:rPr lang="en-US" dirty="0" smtClean="0"/>
              <a:t>Which input a particular mapper is processing</a:t>
            </a:r>
          </a:p>
          <a:p>
            <a:pPr lvl="1"/>
            <a:r>
              <a:rPr lang="en-US" dirty="0" smtClean="0"/>
              <a:t>Which intermediate key a particular reducer is processing</a:t>
            </a:r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partial results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Preserving State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143000" y="1676400"/>
            <a:ext cx="2057400" cy="3886200"/>
            <a:chOff x="1143000" y="1676400"/>
            <a:chExt cx="2057400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0" y="1828800"/>
              <a:ext cx="122822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Mapper object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371600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configure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371600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371600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close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76400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200400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797258" y="2161401"/>
            <a:ext cx="16129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one object per task</a:t>
            </a:r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019800" y="1676400"/>
            <a:ext cx="2057400" cy="3886200"/>
            <a:chOff x="6019800" y="1676400"/>
            <a:chExt cx="2057400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400800" y="1828800"/>
              <a:ext cx="12955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>
                  <a:solidFill>
                    <a:schemeClr val="bg1"/>
                  </a:solidFill>
                </a:rPr>
                <a:t>Reducer object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248400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configure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248400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248400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close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553200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10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rial" charset="0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486400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971801" y="37059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36539" y="3581400"/>
            <a:ext cx="1505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one call per input 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key-value pair</a:t>
            </a:r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572000" y="4191000"/>
            <a:ext cx="13965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one call per </a:t>
            </a:r>
            <a:br>
              <a:rPr lang="en-US" sz="1200" dirty="0" smtClean="0">
                <a:solidFill>
                  <a:schemeClr val="bg1"/>
                </a:solidFill>
              </a:rPr>
            </a:br>
            <a:r>
              <a:rPr lang="en-US" sz="1200" dirty="0" smtClean="0">
                <a:solidFill>
                  <a:schemeClr val="bg1"/>
                </a:solidFill>
              </a:rPr>
              <a:t>intermediate key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638800" y="43418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971801" y="31242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733800" y="2999601"/>
            <a:ext cx="178927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API initialization hook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486401" y="31242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971802" y="49530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86200" y="4828401"/>
            <a:ext cx="14782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</a:rPr>
              <a:t>API cleanup hook</a:t>
            </a:r>
            <a:endParaRPr lang="en-US" sz="1200" dirty="0">
              <a:solidFill>
                <a:schemeClr val="bg1"/>
              </a:solidFill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334000" y="49530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371600" y="25146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543800" y="25146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Hadoop </a:t>
            </a:r>
            <a:r>
              <a:rPr lang="en-US" dirty="0" smtClean="0"/>
              <a:t>Algorithms: </a:t>
            </a:r>
            <a:r>
              <a:rPr lang="en-US" dirty="0" smtClean="0"/>
              <a:t>Themes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object creation</a:t>
            </a:r>
          </a:p>
          <a:p>
            <a:pPr lvl="1"/>
            <a:r>
              <a:rPr lang="en-US" dirty="0" smtClean="0"/>
              <a:t>Inherently costly operation</a:t>
            </a:r>
          </a:p>
          <a:p>
            <a:pPr lvl="1"/>
            <a:r>
              <a:rPr lang="en-US" dirty="0" smtClean="0"/>
              <a:t>Garbage collection</a:t>
            </a:r>
          </a:p>
          <a:p>
            <a:r>
              <a:rPr lang="en-US" dirty="0" smtClean="0"/>
              <a:t>Avoid buffering</a:t>
            </a:r>
          </a:p>
          <a:p>
            <a:pPr lvl="1"/>
            <a:r>
              <a:rPr lang="en-US" dirty="0" smtClean="0"/>
              <a:t>Limited heap size</a:t>
            </a:r>
          </a:p>
          <a:p>
            <a:pPr lvl="1"/>
            <a:r>
              <a:rPr lang="en-US" dirty="0" smtClean="0"/>
              <a:t>Works for small datasets, but won’t scale!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computer” </a:t>
            </a:r>
          </a:p>
          <a:p>
            <a:pPr lvl="1"/>
            <a:r>
              <a:rPr lang="en-US" dirty="0" smtClean="0"/>
              <a:t>Understanding the design of warehouse-sized computes</a:t>
            </a:r>
          </a:p>
          <a:p>
            <a:r>
              <a:rPr lang="en-US" dirty="0" smtClean="0"/>
              <a:t>MapReduce algorithm design</a:t>
            </a:r>
          </a:p>
          <a:p>
            <a:pPr lvl="1"/>
            <a:r>
              <a:rPr lang="en-US" dirty="0" smtClean="0"/>
              <a:t>How do you express everything in terms of m, r, c, p?</a:t>
            </a:r>
          </a:p>
          <a:p>
            <a:pPr lvl="1"/>
            <a:r>
              <a:rPr lang="en-US" dirty="0" smtClean="0"/>
              <a:t>Toward “design patterns”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Local Aggregation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 scaling characteristics:</a:t>
            </a:r>
          </a:p>
          <a:p>
            <a:pPr lvl="1"/>
            <a:r>
              <a:rPr lang="en-US" dirty="0" smtClean="0"/>
              <a:t>Twice the data, twice the running time</a:t>
            </a:r>
          </a:p>
          <a:p>
            <a:pPr lvl="1"/>
            <a:r>
              <a:rPr lang="en-US" dirty="0" smtClean="0"/>
              <a:t>Twice the resources, half the running time</a:t>
            </a:r>
          </a:p>
          <a:p>
            <a:r>
              <a:rPr lang="en-US" dirty="0" smtClean="0"/>
              <a:t>Why can’t we achieve this?</a:t>
            </a:r>
          </a:p>
          <a:p>
            <a:pPr lvl="1"/>
            <a:r>
              <a:rPr lang="en-US" dirty="0" smtClean="0"/>
              <a:t>Synchronization requires communication</a:t>
            </a:r>
          </a:p>
          <a:p>
            <a:pPr lvl="1"/>
            <a:r>
              <a:rPr lang="en-US" dirty="0" smtClean="0"/>
              <a:t>Communication kills performance</a:t>
            </a:r>
          </a:p>
          <a:p>
            <a:r>
              <a:rPr lang="en-US" dirty="0" smtClean="0"/>
              <a:t>Thus… avoid </a:t>
            </a:r>
            <a:r>
              <a:rPr lang="en-US" dirty="0" smtClean="0"/>
              <a:t>communication!</a:t>
            </a:r>
            <a:endParaRPr lang="en-US" dirty="0" smtClean="0"/>
          </a:p>
          <a:p>
            <a:pPr lvl="1"/>
            <a:r>
              <a:rPr lang="en-US" dirty="0" smtClean="0"/>
              <a:t>Reduce intermediate data via local aggregation</a:t>
            </a:r>
          </a:p>
          <a:p>
            <a:pPr lvl="1"/>
            <a:r>
              <a:rPr lang="en-US" dirty="0" smtClean="0"/>
              <a:t>Combiners can help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</a:rPr>
              <a:t>other </a:t>
            </a:r>
            <a:r>
              <a:rPr lang="en-US" b="0" dirty="0" err="1" smtClean="0">
                <a:solidFill>
                  <a:schemeClr val="bg1"/>
                </a:solidFill>
              </a:rPr>
              <a:t>mappers</a:t>
            </a:r>
            <a:endParaRPr lang="en-US" b="0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087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</a:rPr>
              <a:t>other reducers</a:t>
            </a:r>
            <a:endParaRPr lang="en-US" b="0" dirty="0">
              <a:solidFill>
                <a:schemeClr val="bg1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48000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chemeClr val="bg1"/>
                </a:solidFill>
              </a:rPr>
              <a:t>circular buffer </a:t>
            </a:r>
            <a:br>
              <a:rPr lang="en-US" sz="1200" b="0" dirty="0" smtClean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>(in memory)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219200" y="5029200"/>
            <a:ext cx="11560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chemeClr val="bg1"/>
                </a:solidFill>
              </a:rPr>
              <a:t>spills (on disk)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827" y="1976735"/>
            <a:ext cx="11304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chemeClr val="bg1"/>
                </a:solidFill>
              </a:rPr>
              <a:t>merged spills </a:t>
            </a:r>
            <a:br>
              <a:rPr lang="en-US" sz="1200" b="0" dirty="0" smtClean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>(on disk)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32882" y="1600200"/>
            <a:ext cx="1386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chemeClr val="bg1"/>
                </a:solidFill>
              </a:rPr>
              <a:t>intermediate files </a:t>
            </a:r>
            <a:br>
              <a:rPr lang="en-US" sz="1200" b="0" dirty="0" smtClean="0">
                <a:solidFill>
                  <a:schemeClr val="bg1"/>
                </a:solidFill>
              </a:rPr>
            </a:br>
            <a:r>
              <a:rPr lang="en-US" sz="1200" b="0" dirty="0" smtClean="0">
                <a:solidFill>
                  <a:schemeClr val="bg1"/>
                </a:solidFill>
              </a:rPr>
              <a:t>(on disk)</a:t>
            </a:r>
            <a:endParaRPr lang="en-US" sz="1200" b="0" dirty="0">
              <a:solidFill>
                <a:schemeClr val="bg1"/>
              </a:solidFill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0668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Combiner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0668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Combiner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Baseline</a:t>
            </a:r>
            <a:endParaRPr lang="en-US" dirty="0"/>
          </a:p>
        </p:txBody>
      </p:sp>
      <p:pic>
        <p:nvPicPr>
          <p:cNvPr id="5" name="Picture 4" descr="w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4876800" cy="283845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50209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What’s the impact of combiners?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1</a:t>
            </a:r>
            <a:endParaRPr lang="en-US" dirty="0"/>
          </a:p>
        </p:txBody>
      </p:sp>
      <p:pic>
        <p:nvPicPr>
          <p:cNvPr id="6" name="Picture 5" descr="w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72450" cy="1981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3043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2</a:t>
            </a:r>
            <a:endParaRPr lang="en-US" dirty="0"/>
          </a:p>
        </p:txBody>
      </p:sp>
      <p:pic>
        <p:nvPicPr>
          <p:cNvPr id="4" name="Picture 3" descr="wc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62925" cy="250507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3043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045079" y="2603869"/>
            <a:ext cx="344677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Key: preserve state across</a:t>
            </a:r>
            <a:b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</a:b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input</a:t>
            </a:r>
            <a:r>
              <a:rPr kumimoji="0" lang="en-US" sz="20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key-value pairs!</a:t>
            </a:r>
            <a:endParaRPr kumimoji="0" lang="en-US" sz="18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 for Local </a:t>
            </a:r>
            <a:r>
              <a:rPr lang="en-US" dirty="0" smtClean="0"/>
              <a:t>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“In-mapper combining”</a:t>
            </a:r>
          </a:p>
          <a:p>
            <a:pPr lvl="1"/>
            <a:r>
              <a:rPr lang="en-US" dirty="0" smtClean="0"/>
              <a:t>Fold the functionality of the combiner </a:t>
            </a:r>
            <a:r>
              <a:rPr lang="en-US" dirty="0" smtClean="0"/>
              <a:t>into </a:t>
            </a:r>
            <a:r>
              <a:rPr lang="en-US" dirty="0" smtClean="0"/>
              <a:t>the mapper by preserving state across multiple map calls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Why is this faster than actual combiners?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Explicit memory management required</a:t>
            </a:r>
          </a:p>
          <a:p>
            <a:pPr lvl="1"/>
            <a:r>
              <a:rPr lang="en-US" dirty="0" smtClean="0"/>
              <a:t>Potential for order-dependent bugs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Combiners and reducers share same method signature</a:t>
            </a:r>
          </a:p>
          <a:p>
            <a:pPr lvl="1"/>
            <a:r>
              <a:rPr lang="en-US" dirty="0" smtClean="0"/>
              <a:t>Sometimes, reducers can serve as combiners</a:t>
            </a:r>
          </a:p>
          <a:p>
            <a:pPr lvl="1"/>
            <a:r>
              <a:rPr lang="en-US" dirty="0" smtClean="0"/>
              <a:t>Often, not…</a:t>
            </a:r>
          </a:p>
          <a:p>
            <a:r>
              <a:rPr lang="en-US" dirty="0" smtClean="0"/>
              <a:t>Remember: combiner are optional optimizations</a:t>
            </a:r>
          </a:p>
          <a:p>
            <a:pPr lvl="1"/>
            <a:r>
              <a:rPr lang="en-US" dirty="0" smtClean="0"/>
              <a:t>Should not affect algorithm correctness</a:t>
            </a:r>
          </a:p>
          <a:p>
            <a:pPr lvl="1"/>
            <a:r>
              <a:rPr lang="en-US" dirty="0" smtClean="0"/>
              <a:t>May be run 0, 1, or multiple times</a:t>
            </a:r>
          </a:p>
          <a:p>
            <a:r>
              <a:rPr lang="en-US" dirty="0" smtClean="0"/>
              <a:t>Example: find average of all integers associated with the same key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1</a:t>
            </a:r>
            <a:endParaRPr lang="en-US" dirty="0"/>
          </a:p>
        </p:txBody>
      </p:sp>
      <p:pic>
        <p:nvPicPr>
          <p:cNvPr id="4" name="Picture 3" descr="compute-mea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825" y="1719262"/>
            <a:ext cx="5086350" cy="34194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304800" y="5867400"/>
            <a:ext cx="604845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Why can’t we use reducer as combiner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2</a:t>
            </a:r>
            <a:endParaRPr lang="en-US" dirty="0"/>
          </a:p>
        </p:txBody>
      </p:sp>
      <p:pic>
        <p:nvPicPr>
          <p:cNvPr id="5" name="Picture 4" descr="compute-mea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0" y="1097280"/>
            <a:ext cx="7372350" cy="509206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6172200"/>
            <a:ext cx="3634328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Why doesn’t this work?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3</a:t>
            </a:r>
            <a:endParaRPr lang="en-US" dirty="0"/>
          </a:p>
        </p:txBody>
      </p:sp>
      <p:pic>
        <p:nvPicPr>
          <p:cNvPr id="5" name="Picture 4" descr="compute-mea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1" y="1088707"/>
            <a:ext cx="5306378" cy="50834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6172200"/>
            <a:ext cx="117532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Fixed?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The datacenter </a:t>
            </a:r>
            <a:r>
              <a:rPr lang="en-US" i="1" dirty="0" smtClean="0">
                <a:solidFill>
                  <a:srgbClr val="0070C0"/>
                </a:solidFill>
              </a:rPr>
              <a:t>is</a:t>
            </a:r>
            <a:r>
              <a:rPr lang="en-US" dirty="0" smtClean="0">
                <a:solidFill>
                  <a:srgbClr val="0070C0"/>
                </a:solidFill>
              </a:rPr>
              <a:t> the computer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the Mean</a:t>
            </a:r>
            <a:r>
              <a:rPr lang="en-US" dirty="0" smtClean="0"/>
              <a:t>: Version 4</a:t>
            </a:r>
            <a:endParaRPr lang="en-US" dirty="0"/>
          </a:p>
        </p:txBody>
      </p:sp>
      <p:pic>
        <p:nvPicPr>
          <p:cNvPr id="5" name="Picture 4" descr="compute-mean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9350" y="2043112"/>
            <a:ext cx="4305300" cy="277177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5867400"/>
            <a:ext cx="430438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Design: Running Example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</a:p>
          <a:p>
            <a:pPr lvl="1"/>
            <a:r>
              <a:rPr lang="en-US" dirty="0" smtClean="0"/>
              <a:t>M = N </a:t>
            </a:r>
            <a:r>
              <a:rPr lang="en-US" dirty="0" err="1" smtClean="0"/>
              <a:t>x</a:t>
            </a:r>
            <a:r>
              <a:rPr lang="en-US" dirty="0" smtClean="0"/>
              <a:t> N matrix (N = vocabulary size)</a:t>
            </a:r>
          </a:p>
          <a:p>
            <a:pPr lvl="1"/>
            <a:r>
              <a:rPr lang="en-US" dirty="0" err="1" smtClean="0"/>
              <a:t>M</a:t>
            </a:r>
            <a:r>
              <a:rPr lang="en-US" i="1" baseline="-25000" dirty="0" err="1" smtClean="0"/>
              <a:t>ij</a:t>
            </a:r>
            <a:r>
              <a:rPr lang="en-US" dirty="0" smtClean="0"/>
              <a:t>: number of times </a:t>
            </a:r>
            <a:r>
              <a:rPr lang="en-US" i="1" dirty="0" err="1" smtClean="0"/>
              <a:t>i</a:t>
            </a:r>
            <a:r>
              <a:rPr lang="en-US" dirty="0" smtClean="0"/>
              <a:t> and </a:t>
            </a:r>
            <a:r>
              <a:rPr lang="en-US" i="1" dirty="0" err="1" smtClean="0"/>
              <a:t>j</a:t>
            </a:r>
            <a:r>
              <a:rPr lang="en-US" dirty="0" smtClean="0"/>
              <a:t> co-occur in some context </a:t>
            </a:r>
            <a:br>
              <a:rPr lang="en-US" dirty="0" smtClean="0"/>
            </a:br>
            <a:r>
              <a:rPr lang="en-US" dirty="0" smtClean="0"/>
              <a:t>(for concreteness, let’s say context = sentence)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Distributional profiles as a way of measuring semantic distance</a:t>
            </a:r>
          </a:p>
          <a:p>
            <a:pPr lvl="1"/>
            <a:r>
              <a:rPr lang="en-US" dirty="0" smtClean="0"/>
              <a:t>Semantic distance useful for many language processing tasks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MapReduce: Large Counting Problems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  <a:br>
              <a:rPr lang="en-US" dirty="0" smtClean="0"/>
            </a:br>
            <a:r>
              <a:rPr lang="en-US" dirty="0" smtClean="0"/>
              <a:t>= specific instance of a large counting problem</a:t>
            </a:r>
          </a:p>
          <a:p>
            <a:pPr lvl="1"/>
            <a:r>
              <a:rPr lang="en-US" dirty="0" smtClean="0"/>
              <a:t>A large event space (number of terms)</a:t>
            </a:r>
          </a:p>
          <a:p>
            <a:pPr lvl="1"/>
            <a:r>
              <a:rPr lang="en-US" dirty="0" smtClean="0"/>
              <a:t>A large number of observations (the collection itself)</a:t>
            </a:r>
          </a:p>
          <a:p>
            <a:pPr lvl="1"/>
            <a:r>
              <a:rPr lang="en-US" dirty="0" smtClean="0"/>
              <a:t>Goal: keep track of interesting statistics about the events</a:t>
            </a:r>
          </a:p>
          <a:p>
            <a:r>
              <a:rPr lang="en-US" dirty="0" smtClean="0"/>
              <a:t>Basic approach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generate partial counts</a:t>
            </a:r>
          </a:p>
          <a:p>
            <a:pPr lvl="1"/>
            <a:r>
              <a:rPr lang="en-US" dirty="0" smtClean="0"/>
              <a:t>Reducers aggregate partial counts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990600" y="5029200"/>
            <a:ext cx="7156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How do we aggregate partial counts efficiently?</a:t>
            </a:r>
            <a:endParaRPr lang="en-US" sz="2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Try: “Pairs”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mapper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all pairs, emit (a, b) → count</a:t>
            </a:r>
          </a:p>
          <a:p>
            <a:r>
              <a:rPr lang="en-US" dirty="0" smtClean="0"/>
              <a:t>Reducers sum up counts associated with these pairs</a:t>
            </a:r>
          </a:p>
          <a:p>
            <a:r>
              <a:rPr lang="en-US" dirty="0" smtClean="0"/>
              <a:t>Use combiners!</a:t>
            </a:r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Pairs: Pseudo-Code</a:t>
            </a:r>
            <a:endParaRPr lang="en-US" dirty="0"/>
          </a:p>
        </p:txBody>
      </p:sp>
      <p:pic>
        <p:nvPicPr>
          <p:cNvPr id="4" name="Content Placeholder 3" descr="matrix-pai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62" y="2071687"/>
            <a:ext cx="8220075" cy="309562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“Pairs” Analysis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implement, easy to understand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Lots of pairs to sort and shuffle around (upper bound?)</a:t>
            </a:r>
          </a:p>
          <a:p>
            <a:pPr lvl="1"/>
            <a:r>
              <a:rPr lang="en-US" dirty="0" smtClean="0"/>
              <a:t>Not many opportunities for combiners to work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Try: “Stripes”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group together pairs into an associative array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err="1" smtClean="0"/>
              <a:t>mapper</a:t>
            </a:r>
            <a:r>
              <a:rPr lang="en-US" dirty="0" smtClean="0"/>
              <a:t>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each term, emit a → { b: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b</a:t>
            </a:r>
            <a:r>
              <a:rPr lang="en-US" dirty="0" smtClean="0"/>
              <a:t>, c: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c</a:t>
            </a:r>
            <a:r>
              <a:rPr lang="en-US" dirty="0" smtClean="0"/>
              <a:t>, d: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d</a:t>
            </a:r>
            <a:r>
              <a:rPr lang="en-US" dirty="0" smtClean="0"/>
              <a:t> … }</a:t>
            </a:r>
          </a:p>
          <a:p>
            <a:r>
              <a:rPr lang="en-US" dirty="0" smtClean="0"/>
              <a:t>Reducers perform element-wise sum of associative arrays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258888" y="1570038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3886200" y="2103438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1905000" y="4953000"/>
            <a:ext cx="33131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        d: 5, e: 3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1, c: 2, d: 2,         f: 2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2, c: 2, d: 7, e: 3, f: 2 }</a:t>
            </a:r>
          </a:p>
        </p:txBody>
      </p:sp>
      <p:cxnSp>
        <p:nvCxnSpPr>
          <p:cNvPr id="14343" name="Straight Connector 7"/>
          <p:cNvCxnSpPr>
            <a:cxnSpLocks noChangeShapeType="1"/>
          </p:cNvCxnSpPr>
          <p:nvPr/>
        </p:nvCxnSpPr>
        <p:spPr bwMode="auto">
          <a:xfrm>
            <a:off x="1524000" y="5562600"/>
            <a:ext cx="381000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1447800" y="5257800"/>
            <a:ext cx="333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 rot="20634739">
            <a:off x="3960661" y="5340670"/>
            <a:ext cx="509787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Key: cleverly-constructed data </a:t>
            </a:r>
            <a:r>
              <a:rPr kumimoji="0" lang="en-US" sz="20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structure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kern="0" dirty="0" smtClean="0">
                <a:solidFill>
                  <a:srgbClr val="FF0000"/>
                </a:solidFill>
              </a:rPr>
              <a:t>brings together </a:t>
            </a:r>
            <a:r>
              <a:rPr lang="en-US" sz="2000" kern="0" dirty="0" smtClean="0">
                <a:solidFill>
                  <a:srgbClr val="FF0000"/>
                </a:solidFill>
              </a:rPr>
              <a:t>partial results</a:t>
            </a:r>
            <a:endParaRPr kumimoji="0" lang="en-US" sz="18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Stripes: Pseudo-Code</a:t>
            </a:r>
            <a:endParaRPr lang="en-US" dirty="0"/>
          </a:p>
        </p:txBody>
      </p:sp>
      <p:pic>
        <p:nvPicPr>
          <p:cNvPr id="4" name="Content Placeholder 3" descr="matrix-strip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9112" y="1738312"/>
            <a:ext cx="8181975" cy="3762375"/>
          </a:xfr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“Stripes” Analysis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Far less sorting and shuffling of key-value pairs</a:t>
            </a:r>
          </a:p>
          <a:p>
            <a:pPr lvl="1"/>
            <a:r>
              <a:rPr lang="en-US" dirty="0" smtClean="0"/>
              <a:t>Can make better use of combiners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More difficult to implement</a:t>
            </a:r>
          </a:p>
          <a:p>
            <a:pPr lvl="1"/>
            <a:r>
              <a:rPr lang="en-US" dirty="0" smtClean="0"/>
              <a:t>Underlying object </a:t>
            </a:r>
            <a:r>
              <a:rPr lang="en-US" dirty="0" smtClean="0"/>
              <a:t>more </a:t>
            </a:r>
            <a:r>
              <a:rPr lang="en-US" dirty="0" smtClean="0"/>
              <a:t>heavyweight</a:t>
            </a:r>
          </a:p>
          <a:p>
            <a:pPr lvl="1"/>
            <a:r>
              <a:rPr lang="en-US" dirty="0" smtClean="0"/>
              <a:t>Fundamental limitation in terms of size of event space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estimate relative frequencies from counts?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do we want to do this?</a:t>
            </a:r>
          </a:p>
          <a:p>
            <a:r>
              <a:rPr lang="en-US" dirty="0" smtClean="0"/>
              <a:t>How do we do this with </a:t>
            </a:r>
            <a:r>
              <a:rPr lang="en-US" dirty="0" err="1" smtClean="0"/>
              <a:t>MapReduce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1589088" y="1905000"/>
          <a:ext cx="4740275" cy="990600"/>
        </p:xfrm>
        <a:graphic>
          <a:graphicData uri="http://schemas.openxmlformats.org/presentationml/2006/ole">
            <p:oleObj spid="_x0000_s1026" name="Equation" r:id="rId3" imgW="2552400" imgH="533160" progId="Equation.3">
              <p:embed/>
            </p:oleObj>
          </a:graphicData>
        </a:graphic>
      </p:graphicFrame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“Stripes”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Easy!</a:t>
            </a:r>
          </a:p>
          <a:p>
            <a:pPr lvl="1"/>
            <a:r>
              <a:rPr lang="en-US" dirty="0" smtClean="0"/>
              <a:t>One pass to compute (a, *)</a:t>
            </a:r>
          </a:p>
          <a:p>
            <a:pPr lvl="1"/>
            <a:r>
              <a:rPr lang="en-US" dirty="0" smtClean="0"/>
              <a:t>Another pass to directly compute f(B|A)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762000" y="1371600"/>
            <a:ext cx="401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“Pairs” 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to work:</a:t>
            </a:r>
          </a:p>
          <a:p>
            <a:pPr lvl="1"/>
            <a:r>
              <a:rPr lang="en-US" dirty="0" smtClean="0"/>
              <a:t>Must emit extra (a, *) for every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</a:t>
            </a:r>
            <a:r>
              <a:rPr lang="en-US" dirty="0" smtClean="0"/>
              <a:t> in </a:t>
            </a:r>
            <a:r>
              <a:rPr lang="en-US" dirty="0" err="1" smtClean="0"/>
              <a:t>mapper</a:t>
            </a:r>
            <a:endParaRPr lang="en-US" dirty="0" smtClean="0"/>
          </a:p>
          <a:p>
            <a:pPr lvl="1"/>
            <a:r>
              <a:rPr lang="en-US" dirty="0" smtClean="0"/>
              <a:t>Must make sure all </a:t>
            </a:r>
            <a:r>
              <a:rPr lang="en-US" dirty="0" err="1" smtClean="0"/>
              <a:t>a’s</a:t>
            </a:r>
            <a:r>
              <a:rPr lang="en-US" dirty="0" smtClean="0"/>
              <a:t> get sent to same reducer (use </a:t>
            </a:r>
            <a:r>
              <a:rPr lang="en-US" dirty="0" err="1" smtClean="0"/>
              <a:t>partitioner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Must make sure (a, *) comes first (define sort order)</a:t>
            </a:r>
          </a:p>
          <a:p>
            <a:pPr lvl="1"/>
            <a:r>
              <a:rPr lang="en-US" dirty="0" smtClean="0"/>
              <a:t>Must hold state in reducer across different key-value pairs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143000" y="1720850"/>
            <a:ext cx="16287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429000" y="21336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143000" y="1295400"/>
            <a:ext cx="1490663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848225" y="1720850"/>
            <a:ext cx="2055813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2743200" y="1338263"/>
            <a:ext cx="37099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Reducer holds this value in memory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“Order Inversion”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design pattern</a:t>
            </a:r>
          </a:p>
          <a:p>
            <a:pPr lvl="1"/>
            <a:r>
              <a:rPr lang="en-US" dirty="0" smtClean="0"/>
              <a:t>Computing relative frequencies requires marginal counts</a:t>
            </a:r>
          </a:p>
          <a:p>
            <a:pPr lvl="1"/>
            <a:r>
              <a:rPr lang="en-US" dirty="0" smtClean="0"/>
              <a:t>But marginal cannot be computed until you see all </a:t>
            </a:r>
            <a:r>
              <a:rPr lang="en-US" dirty="0" smtClean="0"/>
              <a:t>counts</a:t>
            </a:r>
          </a:p>
          <a:p>
            <a:pPr lvl="1"/>
            <a:r>
              <a:rPr lang="en-US" dirty="0" smtClean="0"/>
              <a:t>Buffering is a bad idea!</a:t>
            </a:r>
            <a:endParaRPr lang="en-US" dirty="0" smtClean="0"/>
          </a:p>
          <a:p>
            <a:pPr lvl="1"/>
            <a:r>
              <a:rPr lang="en-US" dirty="0" smtClean="0"/>
              <a:t>Trick: getting the marginal counts to arrive at the reducer before the joint counts</a:t>
            </a:r>
          </a:p>
          <a:p>
            <a:r>
              <a:rPr lang="en-US" dirty="0" smtClean="0"/>
              <a:t>Optimizations</a:t>
            </a:r>
          </a:p>
          <a:p>
            <a:pPr lvl="1"/>
            <a:r>
              <a:rPr lang="en-US" dirty="0" smtClean="0"/>
              <a:t>Apply in-memory combining pattern to accumulate marginal counts</a:t>
            </a:r>
          </a:p>
          <a:p>
            <a:pPr lvl="1"/>
            <a:r>
              <a:rPr lang="en-US" dirty="0" smtClean="0"/>
              <a:t>Should we apply combiners?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Synchronization: Pairs vs. Stripes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 1: turn synchronization into an ordering problem</a:t>
            </a:r>
          </a:p>
          <a:p>
            <a:pPr lvl="1"/>
            <a:r>
              <a:rPr lang="en-US" dirty="0" smtClean="0"/>
              <a:t>Sort keys into correct order of computation</a:t>
            </a:r>
          </a:p>
          <a:p>
            <a:pPr lvl="1"/>
            <a:r>
              <a:rPr lang="en-US" dirty="0" smtClean="0"/>
              <a:t>Partition key space so that each reducer gets the appropriate set of partial results</a:t>
            </a:r>
          </a:p>
          <a:p>
            <a:pPr lvl="1"/>
            <a:r>
              <a:rPr lang="en-US" dirty="0" smtClean="0"/>
              <a:t>Hold state in reducer across multiple key-value pairs to perform computation</a:t>
            </a:r>
          </a:p>
          <a:p>
            <a:pPr lvl="1"/>
            <a:r>
              <a:rPr lang="en-US" dirty="0" smtClean="0"/>
              <a:t>Illustrated by the “pairs” approach</a:t>
            </a:r>
          </a:p>
          <a:p>
            <a:r>
              <a:rPr lang="en-US" dirty="0" smtClean="0"/>
              <a:t>Approach 2: construct data structures that </a:t>
            </a:r>
            <a:r>
              <a:rPr lang="en-US" dirty="0" smtClean="0"/>
              <a:t>bring partial results together</a:t>
            </a:r>
            <a:endParaRPr lang="en-US" dirty="0" smtClean="0"/>
          </a:p>
          <a:p>
            <a:pPr lvl="1"/>
            <a:r>
              <a:rPr lang="en-US" dirty="0" smtClean="0"/>
              <a:t>Each reducer receives all the data it needs to complete the computation</a:t>
            </a:r>
          </a:p>
          <a:p>
            <a:pPr lvl="1"/>
            <a:r>
              <a:rPr lang="en-US" dirty="0" smtClean="0"/>
              <a:t>Illustrated by the “stripes” approach</a:t>
            </a:r>
          </a:p>
          <a:p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sorts input to reducers by key</a:t>
            </a:r>
          </a:p>
          <a:p>
            <a:pPr lvl="1"/>
            <a:r>
              <a:rPr lang="en-US" dirty="0" smtClean="0"/>
              <a:t>Values may be arbitrarily ordered</a:t>
            </a:r>
          </a:p>
          <a:p>
            <a:r>
              <a:rPr lang="en-US" dirty="0" smtClean="0"/>
              <a:t>What if want to sort value also?</a:t>
            </a:r>
          </a:p>
          <a:p>
            <a:pPr lvl="1"/>
            <a:r>
              <a:rPr lang="en-US" dirty="0" smtClean="0"/>
              <a:t>E.g., k </a:t>
            </a:r>
            <a:r>
              <a:rPr lang="en-US" dirty="0" smtClean="0">
                <a:latin typeface="Arial"/>
                <a:cs typeface="Arial"/>
              </a:rPr>
              <a:t>→ (v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r>
              <a:rPr lang="en-US" dirty="0" smtClean="0">
                <a:latin typeface="Arial"/>
                <a:cs typeface="Arial"/>
              </a:rPr>
              <a:t>, r), </a:t>
            </a:r>
            <a:r>
              <a:rPr lang="en-US" dirty="0" smtClean="0">
                <a:cs typeface="Arial"/>
              </a:rPr>
              <a:t>(v</a:t>
            </a:r>
            <a:r>
              <a:rPr lang="en-US" baseline="-25000" dirty="0" smtClean="0">
                <a:cs typeface="Arial"/>
              </a:rPr>
              <a:t>3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4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8</a:t>
            </a:r>
            <a:r>
              <a:rPr lang="en-US" dirty="0" smtClean="0">
                <a:cs typeface="Arial"/>
              </a:rPr>
              <a:t>, r)…</a:t>
            </a:r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</a:t>
            </a:r>
            <a:r>
              <a:rPr lang="en-US" dirty="0" smtClean="0"/>
              <a:t>Sorting: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</a:t>
            </a:r>
            <a:r>
              <a:rPr lang="en-US" dirty="0" smtClean="0"/>
              <a:t>1:</a:t>
            </a:r>
          </a:p>
          <a:p>
            <a:pPr lvl="1"/>
            <a:r>
              <a:rPr lang="en-US" dirty="0" smtClean="0"/>
              <a:t>Buffer values in memory, then </a:t>
            </a:r>
            <a:r>
              <a:rPr lang="en-US" dirty="0" smtClean="0"/>
              <a:t>sort</a:t>
            </a:r>
          </a:p>
          <a:p>
            <a:pPr lvl="1"/>
            <a:r>
              <a:rPr lang="en-US" dirty="0" smtClean="0"/>
              <a:t>Why is this a bad idea?</a:t>
            </a:r>
            <a:endParaRPr lang="en-US" dirty="0" smtClean="0"/>
          </a:p>
          <a:p>
            <a:r>
              <a:rPr lang="en-US" dirty="0" smtClean="0"/>
              <a:t>Solution 2:</a:t>
            </a:r>
          </a:p>
          <a:p>
            <a:pPr lvl="1"/>
            <a:r>
              <a:rPr lang="en-US" dirty="0" smtClean="0"/>
              <a:t>“Value-to-key </a:t>
            </a:r>
            <a:r>
              <a:rPr lang="en-US" dirty="0" smtClean="0"/>
              <a:t>conversion” design pattern: form composite intermediate key, </a:t>
            </a:r>
            <a:r>
              <a:rPr lang="en-US" dirty="0" smtClean="0">
                <a:cs typeface="Arial"/>
              </a:rPr>
              <a:t>(k, v</a:t>
            </a:r>
            <a:r>
              <a:rPr lang="en-US" baseline="-25000" dirty="0" smtClean="0">
                <a:cs typeface="Arial"/>
              </a:rPr>
              <a:t>1</a:t>
            </a:r>
            <a:r>
              <a:rPr lang="en-US" dirty="0" smtClean="0">
                <a:cs typeface="Arial"/>
              </a:rPr>
              <a:t>)</a:t>
            </a:r>
          </a:p>
          <a:p>
            <a:pPr lvl="1"/>
            <a:r>
              <a:rPr lang="en-US" dirty="0" smtClean="0">
                <a:cs typeface="Arial"/>
              </a:rPr>
              <a:t>Let execution framework do the sorting</a:t>
            </a:r>
          </a:p>
          <a:p>
            <a:pPr lvl="1"/>
            <a:r>
              <a:rPr lang="en-US" dirty="0" smtClean="0">
                <a:cs typeface="Arial"/>
              </a:rPr>
              <a:t>Preserve state across multiple key-value pairs to handle processing</a:t>
            </a:r>
            <a:endParaRPr lang="en-US" dirty="0" smtClean="0"/>
          </a:p>
          <a:p>
            <a:pPr lvl="1"/>
            <a:r>
              <a:rPr lang="en-US" dirty="0" smtClean="0"/>
              <a:t>Anything else we need to do?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data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Issues and Tradeoffs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key-value pairs</a:t>
            </a:r>
          </a:p>
          <a:p>
            <a:pPr lvl="1"/>
            <a:r>
              <a:rPr lang="en-US" dirty="0" smtClean="0"/>
              <a:t>Object creation overhead</a:t>
            </a:r>
          </a:p>
          <a:p>
            <a:pPr lvl="1"/>
            <a:r>
              <a:rPr lang="en-US" dirty="0" smtClean="0"/>
              <a:t>Time for sorting and shuffling pairs across the network</a:t>
            </a:r>
          </a:p>
          <a:p>
            <a:r>
              <a:rPr lang="en-US" dirty="0" smtClean="0"/>
              <a:t>Size of each key-value pair</a:t>
            </a:r>
          </a:p>
          <a:p>
            <a:pPr lvl="1"/>
            <a:r>
              <a:rPr lang="en-US" dirty="0" smtClean="0"/>
              <a:t>De/serialization overhead</a:t>
            </a:r>
          </a:p>
          <a:p>
            <a:r>
              <a:rPr lang="en-US" dirty="0" smtClean="0"/>
              <a:t>Local aggregation</a:t>
            </a:r>
          </a:p>
          <a:p>
            <a:pPr lvl="1"/>
            <a:r>
              <a:rPr lang="en-US" dirty="0" smtClean="0"/>
              <a:t>Opportunities to perform local aggregation varies</a:t>
            </a:r>
          </a:p>
          <a:p>
            <a:pPr lvl="1"/>
            <a:r>
              <a:rPr lang="en-US" dirty="0" smtClean="0"/>
              <a:t>Combiners make a big difference</a:t>
            </a:r>
          </a:p>
          <a:p>
            <a:pPr lvl="1"/>
            <a:r>
              <a:rPr lang="en-US" dirty="0" smtClean="0"/>
              <a:t>Combiners vs. in-mapper combining</a:t>
            </a:r>
          </a:p>
          <a:p>
            <a:pPr lvl="1"/>
            <a:r>
              <a:rPr lang="en-US" dirty="0" smtClean="0"/>
              <a:t>RAM vs. disk vs. network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484094"/>
            <a:ext cx="9144000" cy="5916706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(The </a:t>
            </a:r>
            <a:r>
              <a:rPr lang="en-US" sz="1000" b="0" dirty="0" err="1" smtClean="0">
                <a:solidFill>
                  <a:schemeClr val="bg1"/>
                </a:solidFill>
              </a:rPr>
              <a:t>Dalles</a:t>
            </a:r>
            <a:r>
              <a:rPr lang="en-US" sz="1000" b="0" dirty="0" smtClean="0">
                <a:solidFill>
                  <a:schemeClr val="bg1"/>
                </a:solidFill>
              </a:rPr>
              <a:t>, Oregon)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at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on small datasets, won’t scale… why?</a:t>
            </a:r>
          </a:p>
          <a:p>
            <a:pPr lvl="1"/>
            <a:r>
              <a:rPr lang="en-US" dirty="0" smtClean="0"/>
              <a:t>Memory management issues (buffering and object creation)</a:t>
            </a:r>
          </a:p>
          <a:p>
            <a:pPr lvl="1"/>
            <a:r>
              <a:rPr lang="en-US" dirty="0" smtClean="0"/>
              <a:t>Too much intermediate data</a:t>
            </a:r>
          </a:p>
          <a:p>
            <a:pPr lvl="1"/>
            <a:r>
              <a:rPr lang="en-US" dirty="0" smtClean="0"/>
              <a:t>Mangled input records</a:t>
            </a:r>
          </a:p>
          <a:p>
            <a:r>
              <a:rPr lang="en-US" dirty="0" smtClean="0"/>
              <a:t>Real-world data is messy!</a:t>
            </a:r>
          </a:p>
          <a:p>
            <a:pPr lvl="1"/>
            <a:r>
              <a:rPr lang="en-US" dirty="0" smtClean="0"/>
              <a:t>Word count: how many unique words in Wikipedia?</a:t>
            </a:r>
          </a:p>
          <a:p>
            <a:pPr lvl="1"/>
            <a:r>
              <a:rPr lang="en-US" dirty="0" smtClean="0"/>
              <a:t>There’s no such thing as “consistent data”</a:t>
            </a:r>
          </a:p>
          <a:p>
            <a:pPr lvl="1"/>
            <a:r>
              <a:rPr lang="en-US" dirty="0" smtClean="0"/>
              <a:t>Watch out for corner cases</a:t>
            </a:r>
          </a:p>
          <a:p>
            <a:pPr lvl="1"/>
            <a:r>
              <a:rPr lang="en-US" dirty="0" smtClean="0"/>
              <a:t>Isolate unexpected behavior, bring local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68617"/>
            <a:ext cx="9144000" cy="612076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(Japanese rock garden)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>
                <a:solidFill>
                  <a:schemeClr val="tx1"/>
                </a:solidFill>
              </a:rPr>
              <a:t>Questions?</a:t>
            </a:r>
            <a:endParaRPr lang="en-US" sz="7200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arch.6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9144000" cy="35966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90789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NY Times (6/14/2006)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_dalles_google_data_centre_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210346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www.robinmajumdar.com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 descr="2008-02-16-Harpers-cloud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144000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0" y="6611938"/>
            <a:ext cx="183673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Harper’s (Feb, 2008)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32856</TotalTime>
  <Words>2296</Words>
  <Application>Microsoft Office PowerPoint</Application>
  <PresentationFormat>On-screen Show (4:3)</PresentationFormat>
  <Paragraphs>460</Paragraphs>
  <Slides>61</Slides>
  <Notes>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3" baseType="lpstr">
      <vt:lpstr>Default Design</vt:lpstr>
      <vt:lpstr>Equation</vt:lpstr>
      <vt:lpstr>Slide 1</vt:lpstr>
      <vt:lpstr>Slide 2</vt:lpstr>
      <vt:lpstr>Today’s Agenda</vt:lpstr>
      <vt:lpstr>The datacenter is the computer</vt:lpstr>
      <vt:lpstr>“Big Ideas”</vt:lpstr>
      <vt:lpstr>Slide 6</vt:lpstr>
      <vt:lpstr>Slide 7</vt:lpstr>
      <vt:lpstr>Slide 8</vt:lpstr>
      <vt:lpstr>Slide 9</vt:lpstr>
      <vt:lpstr>Slide 10</vt:lpstr>
      <vt:lpstr>Building Blocks</vt:lpstr>
      <vt:lpstr>Storage Hierarchy</vt:lpstr>
      <vt:lpstr>Storage Hierarchy</vt:lpstr>
      <vt:lpstr>Anatomy of a Datacenter</vt:lpstr>
      <vt:lpstr>Why commodity machines?</vt:lpstr>
      <vt:lpstr>What about communication?</vt:lpstr>
      <vt:lpstr>Modeling Communication Costs</vt:lpstr>
      <vt:lpstr>Cost of Parallelization</vt:lpstr>
      <vt:lpstr>Advantages of scaling “up”</vt:lpstr>
      <vt:lpstr>Seeks vs. Scans</vt:lpstr>
      <vt:lpstr>Justifying the “Big Ideas”</vt:lpstr>
      <vt:lpstr>Numbers Everyone Should Know*</vt:lpstr>
      <vt:lpstr>MapReduce Algorithm Design</vt:lpstr>
      <vt:lpstr>MapReduce: Recap</vt:lpstr>
      <vt:lpstr>Slide 25</vt:lpstr>
      <vt:lpstr>“Everything Else”</vt:lpstr>
      <vt:lpstr>Tools for Synchronization</vt:lpstr>
      <vt:lpstr>Preserving State</vt:lpstr>
      <vt:lpstr>Scalable Hadoop Algorithms: Themes</vt:lpstr>
      <vt:lpstr>Importance of Local Aggregation</vt:lpstr>
      <vt:lpstr>Shuffle and Sort</vt:lpstr>
      <vt:lpstr>Word Count: Baseline</vt:lpstr>
      <vt:lpstr>Word Count: Version 1</vt:lpstr>
      <vt:lpstr>Word Count: Version 2</vt:lpstr>
      <vt:lpstr>Design Pattern for Local Aggregation</vt:lpstr>
      <vt:lpstr>Combiner Design</vt:lpstr>
      <vt:lpstr>Computing the Mean: Version 1</vt:lpstr>
      <vt:lpstr>Computing the Mean: Version 2</vt:lpstr>
      <vt:lpstr>Computing the Mean: Version 3</vt:lpstr>
      <vt:lpstr>Computing the Mean: Version 4</vt:lpstr>
      <vt:lpstr>Algorithm Design: Running Example</vt:lpstr>
      <vt:lpstr>MapReduce: Large Counting Problems</vt:lpstr>
      <vt:lpstr>First Try: “Pairs”</vt:lpstr>
      <vt:lpstr>Pairs: Pseudo-Code</vt:lpstr>
      <vt:lpstr>“Pairs” Analysis</vt:lpstr>
      <vt:lpstr>Another Try: “Stripes”</vt:lpstr>
      <vt:lpstr>Stripes: Pseudo-Code</vt:lpstr>
      <vt:lpstr>“Stripes” Analysis</vt:lpstr>
      <vt:lpstr>Slide 49</vt:lpstr>
      <vt:lpstr>Slide 50</vt:lpstr>
      <vt:lpstr>Relative Frequencies</vt:lpstr>
      <vt:lpstr>f(B|A): “Stripes” </vt:lpstr>
      <vt:lpstr>f(B|A): “Pairs” </vt:lpstr>
      <vt:lpstr>“Order Inversion”</vt:lpstr>
      <vt:lpstr>Synchronization: Pairs vs. Stripes</vt:lpstr>
      <vt:lpstr>Secondary Sorting</vt:lpstr>
      <vt:lpstr>Secondary Sorting: Solutions</vt:lpstr>
      <vt:lpstr>Recap: Tools for Synchronization</vt:lpstr>
      <vt:lpstr>Issues and Tradeoffs</vt:lpstr>
      <vt:lpstr>Debugging at Scale</vt:lpstr>
      <vt:lpstr>Questions?</vt:lpstr>
    </vt:vector>
  </TitlesOfParts>
  <Company>University of Maryland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6999</cp:revision>
  <dcterms:created xsi:type="dcterms:W3CDTF">2009-04-21T05:05:25Z</dcterms:created>
  <dcterms:modified xsi:type="dcterms:W3CDTF">2010-02-08T23:40:30Z</dcterms:modified>
</cp:coreProperties>
</file>